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1024" r:id="rId5"/>
    <p:sldId id="1025" r:id="rId6"/>
    <p:sldId id="1027" r:id="rId7"/>
    <p:sldId id="1167" r:id="rId8"/>
    <p:sldId id="1154" r:id="rId9"/>
    <p:sldId id="1155" r:id="rId11"/>
    <p:sldId id="1165" r:id="rId12"/>
    <p:sldId id="1166" r:id="rId13"/>
    <p:sldId id="1168" r:id="rId14"/>
    <p:sldId id="1028" r:id="rId15"/>
    <p:sldId id="1030" r:id="rId16"/>
    <p:sldId id="1029" r:id="rId17"/>
    <p:sldId id="1031" r:id="rId18"/>
    <p:sldId id="1035" r:id="rId19"/>
    <p:sldId id="1034" r:id="rId20"/>
    <p:sldId id="1032" r:id="rId21"/>
    <p:sldId id="1036" r:id="rId22"/>
    <p:sldId id="1038" r:id="rId23"/>
    <p:sldId id="1037" r:id="rId24"/>
    <p:sldId id="1039" r:id="rId25"/>
    <p:sldId id="1040" r:id="rId26"/>
    <p:sldId id="1041" r:id="rId27"/>
    <p:sldId id="1042" r:id="rId28"/>
    <p:sldId id="1043" r:id="rId29"/>
    <p:sldId id="1045" r:id="rId30"/>
    <p:sldId id="1050" r:id="rId31"/>
    <p:sldId id="1051" r:id="rId32"/>
    <p:sldId id="1052" r:id="rId33"/>
    <p:sldId id="1053" r:id="rId34"/>
    <p:sldId id="1046" r:id="rId35"/>
    <p:sldId id="1049" r:id="rId36"/>
    <p:sldId id="1054" r:id="rId37"/>
    <p:sldId id="1055" r:id="rId38"/>
    <p:sldId id="1056" r:id="rId39"/>
    <p:sldId id="1057" r:id="rId40"/>
    <p:sldId id="1059" r:id="rId41"/>
    <p:sldId id="1060" r:id="rId42"/>
    <p:sldId id="1061" r:id="rId43"/>
    <p:sldId id="1062" r:id="rId44"/>
    <p:sldId id="1063" r:id="rId45"/>
    <p:sldId id="1064" r:id="rId46"/>
    <p:sldId id="1065" r:id="rId47"/>
    <p:sldId id="1066" r:id="rId48"/>
    <p:sldId id="1189" r:id="rId49"/>
    <p:sldId id="1185" r:id="rId50"/>
    <p:sldId id="1188" r:id="rId51"/>
    <p:sldId id="1187" r:id="rId52"/>
    <p:sldId id="1186" r:id="rId53"/>
    <p:sldId id="1170" r:id="rId54"/>
    <p:sldId id="1175" r:id="rId55"/>
    <p:sldId id="1171" r:id="rId56"/>
    <p:sldId id="1172" r:id="rId57"/>
    <p:sldId id="1173" r:id="rId58"/>
    <p:sldId id="1176" r:id="rId59"/>
    <p:sldId id="1177" r:id="rId60"/>
    <p:sldId id="1180" r:id="rId61"/>
    <p:sldId id="1190" r:id="rId62"/>
    <p:sldId id="1179" r:id="rId63"/>
    <p:sldId id="1181" r:id="rId64"/>
    <p:sldId id="1182" r:id="rId65"/>
    <p:sldId id="1183" r:id="rId66"/>
    <p:sldId id="118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4666"/>
  </p:normalViewPr>
  <p:slideViewPr>
    <p:cSldViewPr snapToGrid="0" snapToObjects="1">
      <p:cViewPr varScale="1">
        <p:scale>
          <a:sx n="99" d="100"/>
          <a:sy n="99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21B7E-3F2A-0944-A582-82E7EADF418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A7B3-03FA-2640-8775-85561108D5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Discussion taken from extensive literature from economics, philosophy, mathematics, game theory, computer science, political science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A5B5B-5ABF-1E4B-BF32-AE5502BDCB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equitable and fair allocation must also be self-enforcing in the sense that they yield fair outcomes when the CPCs act in their self-interest and act according to international law and the rules and procedures of the RFMO. The equitable and allocation will also be fair from an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standpoint. This class of problem is called a fair division problem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A5B5B-5ABF-1E4B-BF32-AE5502BDCB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 is fair division when claimants decide directly through a process of direct bargaining rather than through a third party. Young, P. 1994. Equity: How Groups Divide Goods and Burdens Among Their Members, Princeton University Press, Princeton, pp. 116-117.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envy-free distribution occurs if no party prefers another’s portion of a particular allocation of a good to one’s own (Foley 1967, Varian 1974, Young 1994,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1996, Moulin 2003, Thomson 2011).</a:t>
            </a:r>
            <a:r>
              <a:rPr lang="en-US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Envy-free distribution only applies when parties have equal claims on the good, which is not strictly true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A5B5B-5ABF-1E4B-BF32-AE5502BDCB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MH uses Dale’s slides</a:t>
            </a:r>
            <a:endParaRPr lang="en-US" dirty="0"/>
          </a:p>
          <a:p>
            <a:r>
              <a:rPr lang="en-US" dirty="0"/>
              <a:t>How much you want to benefit the developing countries in expense of other countries.</a:t>
            </a:r>
            <a:endParaRPr lang="en-US" dirty="0"/>
          </a:p>
          <a:p>
            <a:r>
              <a:rPr lang="en-US" dirty="0"/>
              <a:t>Point out </a:t>
            </a:r>
            <a:r>
              <a:rPr lang="en-US" b="1" dirty="0"/>
              <a:t>discrepancies</a:t>
            </a:r>
            <a:r>
              <a:rPr lang="en-US" dirty="0"/>
              <a:t> in Pacific Small Islands due to their small populations and some have relatively large per capita GNI and some have very small per capita GNI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AF886-0411-4A0C-948D-2135C54EE3F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B3B4-EAAF-1D40-BD2A-CDB2CD4C2A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4CDF-18E2-C044-867B-8A6C25F4A9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1" Type="http://schemas.openxmlformats.org/officeDocument/2006/relationships/image" Target="../media/image39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FAIR AND EQUITABLE SHARING OF FINANCIAL AND OTHER ECONOMIC BENEFITS FROM DEEP-SEABED MINING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Supplementary Report Prepared for the Finance Committee of the International Seabed Authority</a:t>
            </a:r>
            <a:endParaRPr lang="en-US" dirty="0"/>
          </a:p>
          <a:p>
            <a:r>
              <a:rPr lang="en-US" dirty="0"/>
              <a:t>May 26, 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this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definitions of fairness.</a:t>
            </a:r>
            <a:endParaRPr lang="en-US" sz="3200" dirty="0"/>
          </a:p>
          <a:p>
            <a:r>
              <a:rPr lang="en-US" sz="3200" dirty="0"/>
              <a:t>This allocation process is fair because one State one vote and consensus on Resolutions in a voluntary, self-enforcing organization.</a:t>
            </a:r>
            <a:endParaRPr lang="en-US" sz="3200" dirty="0"/>
          </a:p>
          <a:p>
            <a:r>
              <a:rPr lang="en-US" sz="3200" dirty="0"/>
              <a:t>Fairness can also be judged on outcomes (consequences)</a:t>
            </a:r>
            <a:endParaRPr lang="en-US" sz="3200" dirty="0"/>
          </a:p>
          <a:p>
            <a:pPr lvl="1"/>
            <a:r>
              <a:rPr lang="en-US" sz="2800" dirty="0"/>
              <a:t>Consequentialist moral theory. </a:t>
            </a:r>
            <a:endParaRPr lang="en-US" sz="2800" dirty="0"/>
          </a:p>
          <a:p>
            <a:r>
              <a:rPr lang="en-US" sz="3200" dirty="0"/>
              <a:t>Resulting allocation will be fair division since all parties must agree upon allocation.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Three Allocation Formulae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 Ante</a:t>
            </a:r>
            <a:r>
              <a:rPr lang="en-US" dirty="0"/>
              <a:t> Equity: 3 Allocation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Predicated upon </a:t>
            </a:r>
            <a:r>
              <a:rPr lang="en-US" sz="3600" i="1" dirty="0"/>
              <a:t>ex ante</a:t>
            </a:r>
            <a:r>
              <a:rPr lang="en-US" sz="3600" dirty="0"/>
              <a:t> notions of equity:</a:t>
            </a:r>
            <a:endParaRPr lang="en-US" sz="3600" dirty="0"/>
          </a:p>
          <a:p>
            <a:pPr marL="914400" lvl="1" indent="-457200">
              <a:buNone/>
            </a:pPr>
            <a:r>
              <a:rPr lang="en-US" sz="3200" dirty="0"/>
              <a:t>1. based upon Aristotle’s equity principle and</a:t>
            </a:r>
            <a:endParaRPr lang="en-US" sz="3200" dirty="0"/>
          </a:p>
          <a:p>
            <a:pPr marL="914400" lvl="1" indent="-457200">
              <a:buNone/>
            </a:pPr>
            <a:r>
              <a:rPr lang="en-US" sz="3200" dirty="0"/>
              <a:t>2. made progressive in income distribution through weighting by a social distribution weight (arising out of a social welfare function).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Aristotle’s Equity (Proportionality) Principle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3204AC0A-3655-BA44-A468-25B19FA6B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Aristotle’s equity or proportionality principle asserts that shares should be in proportion to their differences or claims. </a:t>
                </a:r>
              </a:p>
              <a:p>
                <a:r>
                  <a:rPr lang="en-US" sz="3200" dirty="0"/>
                  <a:t>Claim is each person’s share of Common Heritage of Mankind</a:t>
                </a:r>
              </a:p>
              <a:p>
                <a:pPr lvl="1"/>
                <a:r>
                  <a:rPr lang="en-US" sz="3200" dirty="0"/>
                  <a:t>Here deep seabed mining royalties</a:t>
                </a:r>
              </a:p>
              <a:p>
                <a:r>
                  <a:rPr lang="en-US" sz="3200" dirty="0"/>
                  <a:t>Represented by each State Party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share of the population of all States Parties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  <a:p>
                <a:endParaRPr lang="en-US" sz="3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333" t="-29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Progressivity in income distribution</a:t>
            </a:r>
            <a:endParaRPr lang="en-US" dirty="0"/>
          </a:p>
          <a:p>
            <a:r>
              <a:rPr lang="en-US" dirty="0"/>
              <a:t>Share of proceeds received by low-income States Parties for Article 140 proceeds (and low-income, landlocked States Parties in the case of Article 82 proceeds) is higher than the share received by higher-income States Parties and high-income, landlocked coastal States Parties, respectively. </a:t>
            </a:r>
            <a:endParaRPr lang="en-US" dirty="0"/>
          </a:p>
          <a:p>
            <a:r>
              <a:rPr lang="en-US" dirty="0"/>
              <a:t>The reference point is given by </a:t>
            </a:r>
            <a:r>
              <a:rPr lang="en-US" u="sng" dirty="0"/>
              <a:t>mean global per capita income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Implemented through </a:t>
            </a:r>
            <a:r>
              <a:rPr lang="en-US" u="sng" dirty="0"/>
              <a:t>social distribution weight</a:t>
            </a:r>
            <a:endParaRPr lang="en-US" u="sng" dirty="0"/>
          </a:p>
          <a:p>
            <a:r>
              <a:rPr lang="en-US" dirty="0"/>
              <a:t>Ethical valuation of progressivity through revealed preferences of UN General Assembly.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to Vary in Formulae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2865A0FB-F456-7F49-8BFE-FA91C60B8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lvl="0" indent="-457200">
                  <a:buNone/>
                </a:pPr>
                <a:r>
                  <a:rPr lang="en-US" dirty="0"/>
                  <a:t>1. Variables within the allocation formula,</a:t>
                </a:r>
              </a:p>
              <a:p>
                <a:pPr marL="457200" lvl="0" indent="-457200">
                  <a:buNone/>
                </a:pPr>
                <a:r>
                  <a:rPr lang="en-US" dirty="0"/>
                  <a:t>2. Functional form of the allocation formula,</a:t>
                </a:r>
              </a:p>
              <a:p>
                <a:pPr marL="457200" lvl="0" indent="-457200">
                  <a:buNone/>
                </a:pPr>
                <a:r>
                  <a:rPr lang="en-US" dirty="0"/>
                  <a:t>3. Allocation floor (minimum allocated share to each States Party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and allocation ceiling (maximum share to each States Party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), and</a:t>
                </a:r>
              </a:p>
              <a:p>
                <a:pPr marL="457200" lvl="0" indent="-457200">
                  <a:buNone/>
                </a:pPr>
                <a:r>
                  <a:rPr lang="en-US" dirty="0"/>
                  <a:t>4.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(“eta”, which contributes to the degree of progressivity in the social distribution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distribution more progressive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distribution less progressive</a:t>
                </a:r>
              </a:p>
              <a:p>
                <a:pPr marL="457200" lvl="1" indent="0">
                  <a:buNone/>
                </a:pPr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=1 from UN General Assembly revealed preferences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086" t="-3509" r="-1327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Alternative Formulae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ACFA658E-9B62-B541-88AF-CFB26F24D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sz="3200" dirty="0"/>
                  <a:t>1. Original functional form (original formula)</a:t>
                </a:r>
              </a:p>
              <a:p>
                <a:pPr lvl="0"/>
                <a:r>
                  <a:rPr lang="en-US" sz="3200" dirty="0"/>
                  <a:t>2. Original formula with floor and ceiling </a:t>
                </a:r>
              </a:p>
              <a:p>
                <a:pPr lvl="1"/>
                <a:r>
                  <a:rPr lang="en-US" sz="2800" dirty="0"/>
                  <a:t>original formula with minimum and maximum allocated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0"/>
                <a:r>
                  <a:rPr lang="en-US" sz="3200" dirty="0"/>
                  <a:t>3. Geometric mean functional form.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20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Formula for Each States Party’s Share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ele attr="{44E26EF5-DC43-0442-A326-77E22264F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Each State Party’s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𝐺𝑁𝐼</m:t>
                        </m:r>
                      </m:e>
                    </m:acc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mean Gross National Income all States Parties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𝐺𝑁𝐼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𝐺𝑟𝑜𝑠𝑠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𝑁𝑎𝑡𝑖𝑜𝑛𝑎𝑙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𝐼𝑛𝑐𝑜𝑚𝑒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𝑆𝑡𝑎𝑡𝑒𝑠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𝑆𝑡𝑎𝑡𝑒𝑠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𝑝𝑜𝑝𝑢𝑙𝑎𝑡𝑖𝑜𝑛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𝑆𝑡𝑎𝑡𝑒𝑠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𝑃𝑎𝑟𝑡𝑖𝑒𝑠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distribution more progressive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distribution less progressive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928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ele attr="{581BBE4B-BFBB-1249-9CD3-5651311459BA}"/>
                  </a:ext>
                </a:extLst>
              </p:cNvPr>
              <p:cNvSpPr/>
              <p:nvPr/>
            </p:nvSpPr>
            <p:spPr>
              <a:xfrm>
                <a:off x="4748259" y="2486295"/>
                <a:ext cx="2695481" cy="1292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𝐺𝑁𝐼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𝐺𝑁𝐼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𝐺𝑁𝐼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𝐺𝑁𝐼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59" y="2486295"/>
                <a:ext cx="2695481" cy="1292983"/>
              </a:xfrm>
              <a:prstGeom prst="rect">
                <a:avLst/>
              </a:prstGeom>
              <a:blipFill rotWithShape="1">
                <a:blip r:embed="rId2"/>
                <a:stretch>
                  <a:fillRect b="-38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6619741" y="2573998"/>
            <a:ext cx="721216" cy="631065"/>
          </a:xfrm>
          <a:prstGeom prst="donut">
            <a:avLst>
              <a:gd name="adj" fmla="val 6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4901" y="2103294"/>
            <a:ext cx="353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Aristotle’s Proportionality Principle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40958" y="2397396"/>
            <a:ext cx="643943" cy="30716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5355713" y="2241092"/>
            <a:ext cx="1377791" cy="971374"/>
          </a:xfrm>
          <a:prstGeom prst="donut">
            <a:avLst>
              <a:gd name="adj" fmla="val 66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ele attr="{BD73B825-3C07-7841-995B-0DD093869ABE}"/>
                  </a:ext>
                </a:extLst>
              </p:cNvPr>
              <p:cNvSpPr txBox="1"/>
              <p:nvPr/>
            </p:nvSpPr>
            <p:spPr>
              <a:xfrm>
                <a:off x="6400800" y="1351114"/>
                <a:ext cx="46446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Progressivity through social distribution weight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1 from United Nations General Assembly 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351114"/>
                <a:ext cx="464466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93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6493081" y="1999783"/>
            <a:ext cx="397116" cy="314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"/>
          <p:cNvSpPr/>
          <p:nvPr/>
        </p:nvSpPr>
        <p:spPr>
          <a:xfrm>
            <a:off x="384048" y="246888"/>
            <a:ext cx="9737709" cy="458462"/>
          </a:xfrm>
          <a:prstGeom prst="rect">
            <a:avLst/>
          </a:prstGeom>
          <a:ln w="3175">
            <a:miter lim="400000"/>
          </a:ln>
        </p:spPr>
        <p:txBody>
          <a:bodyPr wrap="square" lIns="34990" tIns="34990" rIns="34990" bIns="34990" anchor="ctr">
            <a:spAutoFit/>
          </a:bodyPr>
          <a:lstStyle/>
          <a:p>
            <a:pPr lvl="0" algn="l">
              <a:lnSpc>
                <a:spcPct val="90000"/>
              </a:lnSpc>
              <a:defRPr sz="18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eX Gyre Adventor"/>
              </a:rPr>
              <a:t>GHANA - ARTICLE 140 EXAMPLE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eX Gyre Advento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hape 69">
                <a:extLst>
                  <a:ext uri="{FF2B5EF4-FFF2-40B4-BE49-F238E27FC236}">
                    <ele attr="{F915D51D-8A5D-4E00-9F26-9E724726824C}"/>
                  </a:ext>
                </a:extLst>
              </p:cNvPr>
              <p:cNvSpPr/>
              <p:nvPr/>
            </p:nvSpPr>
            <p:spPr>
              <a:xfrm>
                <a:off x="384047" y="894330"/>
                <a:ext cx="8045977" cy="400436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ele attr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 sz="18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𝐺𝑁𝐼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mean ISA per capita GNI = $14,359.49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 sz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𝐺𝑁𝐼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Ghana’s per capita GNI = $1,488.18 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 sz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Ghana’s share of ISA population = 0.00436531     Aristotle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 sz="18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𝐺𝑁𝐼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𝐺𝑁𝐼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$14,359.49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$1,488.18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=9.64905648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distribution weight to make Aristotle’s equity principle progressive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 sz="1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9.64905648 * 0.00436531 = 0.04212115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  <a:defRPr sz="18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6.766 </a:t>
                </a:r>
                <a:endParaRPr lang="en-US" dirty="0"/>
              </a:p>
            </p:txBody>
          </p:sp>
        </mc:Choice>
        <mc:Fallback>
          <p:sp>
            <p:nvSpPr>
              <p:cNvPr id="5" name="Shap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" y="894330"/>
                <a:ext cx="8045977" cy="4004366"/>
              </a:xfrm>
              <a:prstGeom prst="rect">
                <a:avLst/>
              </a:prstGeom>
              <a:blipFill rotWithShape="1">
                <a:blip r:embed="rId1"/>
                <a:stretch>
                  <a:fillRect l="-1667" r="-76"/>
                </a:stretch>
              </a:blipFill>
              <a:ln w="3175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1" name="Donut 10"/>
          <p:cNvSpPr/>
          <p:nvPr/>
        </p:nvSpPr>
        <p:spPr>
          <a:xfrm>
            <a:off x="535461" y="2152135"/>
            <a:ext cx="1911177" cy="939114"/>
          </a:xfrm>
          <a:prstGeom prst="donut">
            <a:avLst>
              <a:gd name="adj" fmla="val 55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12879" y="1715289"/>
            <a:ext cx="685726" cy="516924"/>
          </a:xfrm>
          <a:prstGeom prst="donut">
            <a:avLst>
              <a:gd name="adj" fmla="val 135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: Rounded Corners 12">
                <a:extLst>
                  <a:ext uri="{FF2B5EF4-FFF2-40B4-BE49-F238E27FC236}">
                    <ele attr="{51462194-7770-4B7C-B132-CD7A6CA236C4}"/>
                  </a:ext>
                </a:extLst>
              </p:cNvPr>
              <p:cNvSpPr/>
              <p:nvPr/>
            </p:nvSpPr>
            <p:spPr>
              <a:xfrm>
                <a:off x="8307395" y="705350"/>
                <a:ext cx="3628724" cy="51551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Article 140 Equitable Share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p>
                            </m:sSup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distribution more progressive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distribution</a:t>
                </a:r>
              </a:p>
              <a:p>
                <a:r>
                  <a:rPr lang="en-US" sz="2400" dirty="0"/>
                  <a:t>    less progressive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3" name="Rectangle: Rounded Corner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95" y="705350"/>
                <a:ext cx="3628724" cy="515511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4" name="Donut 12"/>
          <p:cNvSpPr/>
          <p:nvPr/>
        </p:nvSpPr>
        <p:spPr>
          <a:xfrm>
            <a:off x="9514642" y="2099388"/>
            <a:ext cx="1336860" cy="780481"/>
          </a:xfrm>
          <a:prstGeom prst="donut">
            <a:avLst>
              <a:gd name="adj" fmla="val 55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1"/>
          <p:cNvSpPr/>
          <p:nvPr/>
        </p:nvSpPr>
        <p:spPr>
          <a:xfrm>
            <a:off x="10923170" y="2404777"/>
            <a:ext cx="396015" cy="398848"/>
          </a:xfrm>
          <a:prstGeom prst="donut">
            <a:avLst>
              <a:gd name="adj" fmla="val 107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hape 69">
                <a:extLst>
                  <a:ext uri="{FF2B5EF4-FFF2-40B4-BE49-F238E27FC236}">
                    <ele attr="{53AFFEDD-7B43-4151-80B9-3C8F4E7FF834}"/>
                  </a:ext>
                </a:extLst>
              </p:cNvPr>
              <p:cNvSpPr/>
              <p:nvPr/>
            </p:nvSpPr>
            <p:spPr>
              <a:xfrm>
                <a:off x="384047" y="4975406"/>
                <a:ext cx="8045977" cy="78048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ele attr="1"/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7"/>
                  <a:defRPr sz="1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p>
                            </m:sSup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0.04212115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6.766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=0.00622541 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Ghana’s equitable share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7"/>
                  <a:defRPr sz="1800"/>
                </a:pPr>
                <a:endParaRPr lang="en-US" dirty="0"/>
              </a:p>
            </p:txBody>
          </p:sp>
        </mc:Choice>
        <mc:Fallback>
          <p:sp>
            <p:nvSpPr>
              <p:cNvPr id="18" name="Shap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" y="4975406"/>
                <a:ext cx="8045977" cy="780482"/>
              </a:xfrm>
              <a:prstGeom prst="rect">
                <a:avLst/>
              </a:prstGeom>
              <a:blipFill rotWithShape="1">
                <a:blip r:embed="rId3"/>
                <a:stretch>
                  <a:fillRect b="-8594"/>
                </a:stretch>
              </a:blipFill>
              <a:ln w="3175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ele attr="{66EE6274-177E-6A4B-90A6-708EE4F12D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Interpretation of Original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AFDD4970-7F5B-3142-8177-B9006EB7D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Share of total population of each States Parties,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is proportionality</a:t>
                </a:r>
              </a:p>
              <a:p>
                <a:r>
                  <a:rPr lang="en-US" dirty="0"/>
                  <a:t>Progressive after adjust by social distribution weight,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Yields greater benefits to:</a:t>
                </a:r>
              </a:p>
              <a:p>
                <a:pPr marL="914400" indent="-457200">
                  <a:buNone/>
                </a:pPr>
                <a:r>
                  <a:rPr lang="en-US" dirty="0"/>
                  <a:t>1. those beneficiaries with a larger share of total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(thereby satisfying Aristotle’s Equity Principle) and </a:t>
                </a:r>
              </a:p>
              <a:p>
                <a:pPr marL="914400" indent="-457200">
                  <a:buNone/>
                </a:pPr>
                <a:r>
                  <a:rPr lang="en-US" dirty="0"/>
                  <a:t>2. populations with per capita GNI less than the mean per capita GNI through larger social distribution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Thereby creating a more progressive allocation as required by UNCLOS.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Formula with Floor and Ceiling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50FA4C80-5A44-5045-914D-AB58EB57FB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155" y="1825625"/>
                <a:ext cx="1125613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Ceiling or maximum value for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lvl="1"/>
                <a:r>
                  <a:rPr lang="en-US" sz="2800" dirty="0"/>
                  <a:t>From revealed preference ceiling of ISA maximum amount paid by States Parties for their annual contributions to the overall budget: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0.1631,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16.31%</a:t>
                </a:r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sz="3200" dirty="0"/>
                  <a:t>Floor or minimum value for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lvl="1"/>
                <a:r>
                  <a:rPr lang="en-US" sz="2800" dirty="0"/>
                  <a:t>From revealed preference floor from annual UN General Assembly minimum amount paid by States Parties: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0.00001,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0.001%. </a:t>
                </a:r>
              </a:p>
              <a:p>
                <a:pPr lvl="1"/>
                <a:r>
                  <a:rPr lang="en-US" sz="2800" dirty="0"/>
                  <a:t>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0.0000112</a:t>
                </a:r>
                <a:r>
                  <a:rPr lang="en-US" sz="2800" dirty="0">
                    <a:effectLst/>
                  </a:rPr>
                  <a:t> or 0.00112% </a:t>
                </a:r>
              </a:p>
              <a:p>
                <a:pPr lvl="1"/>
                <a:r>
                  <a:rPr lang="en-US" sz="2800" dirty="0">
                    <a:effectLst/>
                  </a:rPr>
                  <a:t>After redistributing the share from</a:t>
                </a:r>
                <a:r>
                  <a:rPr lang="en-US" sz="2800" dirty="0"/>
                  <a:t> States Party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&gt;0.1631</m:t>
                    </m:r>
                  </m:oMath>
                </a14:m>
                <a:r>
                  <a:rPr lang="en-US" sz="2800" dirty="0"/>
                  <a:t>  to all other States Parties, including those at the floor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0.00001.</a:t>
                </a:r>
                <a:r>
                  <a:rPr lang="en-US" sz="2800" dirty="0">
                    <a:effectLst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55" y="1825625"/>
                <a:ext cx="11256135" cy="4351338"/>
              </a:xfrm>
              <a:blipFill rotWithShape="1">
                <a:blip r:embed="rId1"/>
                <a:stretch>
                  <a:fillRect l="-1240" t="-4094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260"/>
            <a:ext cx="10515600" cy="1013422"/>
          </a:xfrm>
        </p:spPr>
        <p:txBody>
          <a:bodyPr/>
          <a:lstStyle/>
          <a:p>
            <a:r>
              <a:rPr lang="en-US" dirty="0"/>
              <a:t>Geometric Mean Formula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84266801-81F5-BA41-AB14-AD922F309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7682"/>
                <a:ext cx="10515600" cy="50292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𝐺𝑁𝐼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𝐺𝑁𝐼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𝐺𝑁𝐼</m:t>
                                                    </m:r>
                                                  </m:e>
                                                </m:ac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𝐺𝑁𝐼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𝐺𝑁𝐼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𝐺𝑁𝐼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∗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formula as original except add exponent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Exponent makes distribution more compact &amp; less skewed</a:t>
                </a:r>
              </a:p>
              <a:p>
                <a:r>
                  <a:rPr lang="en-US" dirty="0"/>
                  <a:t>Same functional form as UN Human Development Index</a:t>
                </a:r>
              </a:p>
              <a:p>
                <a:pPr lvl="1"/>
                <a:r>
                  <a:rPr lang="en-US" dirty="0"/>
                  <a:t>Also has superior theoretical properties for an index number compared to original or original with floor and ceiling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7682"/>
                <a:ext cx="10515600" cy="5029281"/>
              </a:xfrm>
              <a:blipFill rotWithShape="1">
                <a:blip r:embed="rId1"/>
                <a:stretch>
                  <a:fillRect l="-965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Donut 3"/>
          <p:cNvSpPr/>
          <p:nvPr/>
        </p:nvSpPr>
        <p:spPr>
          <a:xfrm>
            <a:off x="4569854" y="908150"/>
            <a:ext cx="914400" cy="850006"/>
          </a:xfrm>
          <a:prstGeom prst="donut">
            <a:avLst>
              <a:gd name="adj" fmla="val 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759" y="908150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Makes distribution more compact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and less skewed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580356" y="1231316"/>
            <a:ext cx="9894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4792073" y="1898434"/>
            <a:ext cx="914400" cy="850006"/>
          </a:xfrm>
          <a:prstGeom prst="donut">
            <a:avLst>
              <a:gd name="adj" fmla="val 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Ex Post</a:t>
            </a:r>
            <a:r>
              <a:rPr lang="en-US" dirty="0"/>
              <a:t> Evaluation of Equity of the Allocation Shares from Each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standard empirical and formal measures of inequality and global social welfare. </a:t>
            </a:r>
            <a:endParaRPr lang="en-US" dirty="0"/>
          </a:p>
          <a:p>
            <a:pPr lvl="0"/>
            <a:r>
              <a:rPr lang="en-US" dirty="0"/>
              <a:t>Gini coefficient, Lorenz curves, and Pen’s Parade </a:t>
            </a:r>
            <a:endParaRPr lang="en-US" dirty="0"/>
          </a:p>
          <a:p>
            <a:pPr lvl="1"/>
            <a:r>
              <a:rPr lang="en-US" dirty="0"/>
              <a:t>Primarily assess relative inequality per se</a:t>
            </a:r>
            <a:endParaRPr lang="en-US" dirty="0"/>
          </a:p>
          <a:p>
            <a:pPr lvl="1"/>
            <a:r>
              <a:rPr lang="en-US" dirty="0"/>
              <a:t>But Gini coefficient and Lorenz curves can be related to social welfare functions under certain conditions</a:t>
            </a:r>
            <a:endParaRPr lang="en-US" dirty="0"/>
          </a:p>
          <a:p>
            <a:pPr lvl="0"/>
            <a:r>
              <a:rPr lang="en-US" dirty="0"/>
              <a:t>Atkinson Inequality Index,</a:t>
            </a:r>
            <a:endParaRPr lang="en-US" dirty="0"/>
          </a:p>
          <a:p>
            <a:pPr lvl="0"/>
            <a:r>
              <a:rPr lang="en-US" dirty="0"/>
              <a:t>Generalized Entropy Index.</a:t>
            </a:r>
            <a:endParaRPr lang="en-US" dirty="0"/>
          </a:p>
          <a:p>
            <a:pPr lvl="0"/>
            <a:r>
              <a:rPr lang="en-US" dirty="0"/>
              <a:t>Both Atkinson and Generalized Entropy Indices measure relative inequality and global social welfare.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Empirical Results: All States Parties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Rankings of Equity-Inequality and Global Social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Ranking from greatest equity and global social welfare to least: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1. Geometric mean  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2. Original with floor and ceiling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3. Original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087932" y="2467554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811" y="4184893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838496" y="3058242"/>
            <a:ext cx="0" cy="1107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Compactness of Allocated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Ranking from least skewed and most compact to most skewed and least compact:</a:t>
            </a:r>
            <a:endParaRPr lang="en-US" dirty="0"/>
          </a:p>
          <a:p>
            <a:pPr marL="233680" indent="0">
              <a:buNone/>
            </a:pPr>
            <a:r>
              <a:rPr lang="en-US" dirty="0"/>
              <a:t>1. Geometric mean: </a:t>
            </a:r>
            <a:r>
              <a:rPr lang="en-US" i="1" dirty="0"/>
              <a:t>Skewness = 3.92</a:t>
            </a:r>
            <a:endParaRPr lang="en-US" dirty="0"/>
          </a:p>
          <a:p>
            <a:pPr marL="233680" indent="0">
              <a:buNone/>
            </a:pPr>
            <a:r>
              <a:rPr lang="en-US" dirty="0"/>
              <a:t>2. Original formula with floor and ceiling: </a:t>
            </a:r>
            <a:r>
              <a:rPr lang="en-US" i="1" dirty="0"/>
              <a:t>Skewness = 5.82</a:t>
            </a:r>
            <a:endParaRPr lang="en-US" i="1" dirty="0"/>
          </a:p>
          <a:p>
            <a:pPr marL="233680" indent="0">
              <a:buNone/>
            </a:pPr>
            <a:r>
              <a:rPr lang="en-US" dirty="0"/>
              <a:t>3. Original formula: </a:t>
            </a:r>
            <a:r>
              <a:rPr lang="en-US" i="1" dirty="0"/>
              <a:t>Skewness = 10.11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39458" y="4001294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05276" y="2390240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383961" y="2893591"/>
            <a:ext cx="0" cy="1107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ele attr="{B000E92B-9437-7245-B9A3-2618B97F9E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Maximum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9C1F5878-7B30-E548-9876-6E9287821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26273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Ranking from smallest maximum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𝑚𝑎𝑥𝑆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to largest maximum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𝑚𝑎𝑥𝑆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:</a:t>
                </a:r>
              </a:p>
              <a:p>
                <a:pPr marL="174625" indent="0">
                  <a:buNone/>
                </a:pPr>
                <a:r>
                  <a:rPr lang="en-US" sz="3200" dirty="0"/>
                  <a:t>1. Geometric Mean: </a:t>
                </a:r>
                <a:endParaRPr lang="en-US" sz="3200" i="1" dirty="0"/>
              </a:p>
              <a:p>
                <a:pPr marL="174625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𝑚𝑎𝑥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=0.0778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=7.78%</m:t>
                    </m:r>
                  </m:oMath>
                </a14:m>
                <a:r>
                  <a:rPr lang="en-US" sz="3200" dirty="0">
                    <a:effectLst/>
                  </a:rPr>
                  <a:t> </a:t>
                </a:r>
              </a:p>
              <a:p>
                <a:pPr marL="174625" indent="0">
                  <a:buNone/>
                </a:pPr>
                <a:r>
                  <a:rPr lang="en-US" sz="3200" dirty="0"/>
                  <a:t>2. Original with Floor and Ceiling: </a:t>
                </a:r>
                <a:endParaRPr lang="en-US" sz="3200" i="1" dirty="0"/>
              </a:p>
              <a:p>
                <a:pPr marL="174625" indent="0">
                  <a:buNone/>
                </a:pPr>
                <a:r>
                  <a:rPr lang="en-US" sz="3200" i="1" dirty="0"/>
                  <a:t>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𝑚𝑎𝑥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=0.1631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=16.31%</m:t>
                    </m:r>
                  </m:oMath>
                </a14:m>
                <a:endParaRPr lang="en-US" sz="3200" dirty="0">
                  <a:effectLst/>
                </a:endParaRPr>
              </a:p>
              <a:p>
                <a:pPr marL="174625" indent="0">
                  <a:buNone/>
                </a:pPr>
                <a:r>
                  <a:rPr lang="en-US" sz="3200" dirty="0"/>
                  <a:t>3. Original: </a:t>
                </a:r>
                <a:endParaRPr lang="en-US" sz="3200" i="1" dirty="0"/>
              </a:p>
              <a:p>
                <a:pPr marL="174625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𝑚𝑎𝑥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=0.3078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=30.78%</m:t>
                    </m:r>
                  </m:oMath>
                </a14:m>
                <a:r>
                  <a:rPr lang="en-US" sz="3200" dirty="0">
                    <a:effectLst/>
                  </a:rPr>
                  <a:t> 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26273" cy="4351338"/>
              </a:xfrm>
              <a:blipFill rotWithShape="1">
                <a:blip r:embed="rId2"/>
                <a:stretch>
                  <a:fillRect l="-120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05276" y="2390240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05276" y="5044482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383961" y="2893591"/>
            <a:ext cx="0" cy="2150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ele attr="{B000E92B-9437-7245-B9A3-2618B97F9E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Mimimum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9C1F5878-7B30-E548-9876-6E9287821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527" y="1838504"/>
                <a:ext cx="11126273" cy="4351338"/>
              </a:xfrm>
            </p:spPr>
            <p:txBody>
              <a:bodyPr/>
              <a:lstStyle/>
              <a:p>
                <a:r>
                  <a:rPr lang="en-US" sz="3200" dirty="0"/>
                  <a:t>Ranking from largest minimum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𝑚𝑖𝑛𝑆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to smallest minimum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𝑚𝑖𝑛𝑆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:</a:t>
                </a:r>
              </a:p>
              <a:p>
                <a:pPr marL="282575" indent="0">
                  <a:buNone/>
                </a:pPr>
                <a:r>
                  <a:rPr lang="en-US" sz="3200" dirty="0"/>
                  <a:t>1. Geometric Mean: </a:t>
                </a:r>
              </a:p>
              <a:p>
                <a:pPr marL="282575" indent="0">
                  <a:buNone/>
                </a:pPr>
                <a:r>
                  <a:rPr lang="en-US" sz="32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=0.0000272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=0.00272%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pPr marL="282575" indent="0">
                  <a:buNone/>
                </a:pPr>
                <a:r>
                  <a:rPr lang="en-US" sz="3200" dirty="0"/>
                  <a:t>2. Original with Floor and Ceiling:</a:t>
                </a:r>
              </a:p>
              <a:p>
                <a:pPr marL="282575" indent="0">
                  <a:buNone/>
                </a:pPr>
                <a:r>
                  <a:rPr lang="en-US" sz="3200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=0.0000112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=0.00112%</m:t>
                    </m:r>
                  </m:oMath>
                </a14:m>
                <a:r>
                  <a:rPr lang="en-US" sz="3200" dirty="0">
                    <a:effectLst/>
                  </a:rPr>
                  <a:t> </a:t>
                </a:r>
                <a:endParaRPr lang="en-US" sz="3200" dirty="0"/>
              </a:p>
              <a:p>
                <a:pPr marL="282575" indent="0">
                  <a:buNone/>
                </a:pPr>
                <a:r>
                  <a:rPr lang="en-US" sz="3200" dirty="0"/>
                  <a:t>3. Original: 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=3.77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−08=0.0000000377=0.00000377%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527" y="1838504"/>
                <a:ext cx="11126273" cy="4351338"/>
              </a:xfrm>
              <a:blipFill rotWithShape="1">
                <a:blip r:embed="rId2"/>
                <a:stretch>
                  <a:fillRect l="-1260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1353800" y="3079297"/>
            <a:ext cx="0" cy="2015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85461" y="2408261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7993" y="5094570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ele attr="{EDD114EF-6462-AF45-839B-5B8613FBC8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62885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Skewness &amp; Minimum &amp; Maximum Values of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62885"/>
              </a:xfrm>
              <a:blipFill rotWithShape="1">
                <a:blip r:embed="rId1"/>
                <a:stretch>
                  <a:fillRect l="-1667"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862885"/>
            <a:ext cx="12595538" cy="620761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ele attr="{C1120316-3CEF-5B44-A76F-63403DC99D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97005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Skewness &amp; Minimum &amp; Maximum Values of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97005"/>
              </a:xfrm>
              <a:blipFill rotWithShape="1">
                <a:blip r:embed="rId1"/>
                <a:stretch>
                  <a:fillRect l="-1667" t="-2817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97005"/>
            <a:ext cx="12192000" cy="5960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July 2019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Update previous report from July 2019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‘Equitable Sharing of Financial and Other Economic Benefits from Deep-Seabed Mining’ prepared for the Finance Committee of the International Seabed Authority in April 2019.</a:t>
            </a:r>
            <a:endParaRPr lang="en-US" dirty="0"/>
          </a:p>
          <a:p>
            <a:r>
              <a:rPr lang="en-US" dirty="0"/>
              <a:t>Examine equitable sharing rules or formulae for shares or proportions of the amount to be distributed in any time period for distributions </a:t>
            </a:r>
            <a:endParaRPr lang="en-US" dirty="0"/>
          </a:p>
          <a:p>
            <a:r>
              <a:rPr lang="en-US" dirty="0"/>
              <a:t>Take into account and review suggestions by Finance Committee members.</a:t>
            </a:r>
            <a:endParaRPr lang="en-US" dirty="0"/>
          </a:p>
          <a:p>
            <a:r>
              <a:rPr lang="en-US" dirty="0"/>
              <a:t>Focus on Article 140 UNCLOS as first priority  </a:t>
            </a:r>
            <a:endParaRPr lang="en-US" dirty="0"/>
          </a:p>
          <a:p>
            <a:pPr lvl="1"/>
            <a:r>
              <a:rPr lang="en-US" dirty="0"/>
              <a:t>Any approach for Article 140 distributions can be applied to Article 82 distributions with appropriate adjustments,</a:t>
            </a:r>
            <a:endParaRPr lang="en-US" dirty="0"/>
          </a:p>
          <a:p>
            <a:pPr lvl="1"/>
            <a:r>
              <a:rPr lang="en-US" dirty="0"/>
              <a:t>Results will be very similar.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79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7172" y="3059667"/>
            <a:ext cx="249722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Most equity (Geometric)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21273" y="3593206"/>
            <a:ext cx="257578" cy="4765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82648" y="4584879"/>
            <a:ext cx="1318631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Least equity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(Original)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127347" y="4250028"/>
            <a:ext cx="321971" cy="2318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ele attr="{3E57D511-80B6-1A45-8824-737CFD74E4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Progressivity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F0F2CB7-13E2-C947-97DF-2CD181B2B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Changing the distribution formula is the best way to </a:t>
                </a:r>
                <a:r>
                  <a:rPr lang="en-US" i="1" dirty="0"/>
                  <a:t>ex ante </a:t>
                </a:r>
                <a:r>
                  <a:rPr lang="en-US" dirty="0"/>
                  <a:t>in principle alter the equitable distribution of allocated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Paradoxically, raising the progressivity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the elasticity of the social marginal utility of income,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lowers rather than raises the distribution of allocated shares’ equity and social welfare. </a:t>
                </a:r>
              </a:p>
              <a:p>
                <a:r>
                  <a:rPr lang="en-US" dirty="0"/>
                  <a:t>Raising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creates proportionately more losers than gainers and a limited number of gainers enjoy considerable gains in allocated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More Important in Determining Share, Population Share or Social Distribution Weight?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1351A21-0AA1-3E41-AD4B-35098F242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A statistical (generalized linear model regression) analysis shows that share of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several orders of magnitude greater impact upon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than does the social distribution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</m:oMath>
                </a14:m>
                <a:r>
                  <a:rPr lang="en-US" dirty="0"/>
                  <a:t> for all three formulae. 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965" t="-2632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4. Empirical Results: States Parties with Per Capita GNIs Less Than Mean Per Capita GNI for All ISA States Parties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Deeper look at States Parties with lower incomes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CA8B1723-E323-F641-8147-FE296093D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Rankings of equity and global social welfare from most to least of allocated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233363" indent="0">
                  <a:buNone/>
                </a:pPr>
                <a:r>
                  <a:rPr lang="en-US" dirty="0"/>
                  <a:t>1. Geometric mean</a:t>
                </a:r>
              </a:p>
              <a:p>
                <a:pPr marL="233363" indent="0">
                  <a:buNone/>
                </a:pPr>
                <a:r>
                  <a:rPr lang="en-US" dirty="0"/>
                  <a:t>2. Original with floor and ceiling</a:t>
                </a:r>
              </a:p>
              <a:p>
                <a:pPr marL="233363" indent="0">
                  <a:buNone/>
                </a:pPr>
                <a:r>
                  <a:rPr lang="en-US" dirty="0"/>
                  <a:t>3. Original</a:t>
                </a:r>
              </a:p>
              <a:p>
                <a:r>
                  <a:rPr lang="en-US" dirty="0"/>
                  <a:t>Relative inequality and global social welfare measured by Atkinson and Generalized Entropy Indices and Gini Coefficient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479620" y="4579211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3680" y="2963751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36335" y="3374931"/>
            <a:ext cx="0" cy="1316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29580"/>
          </a:xfrm>
        </p:spPr>
        <p:txBody>
          <a:bodyPr/>
          <a:lstStyle/>
          <a:p>
            <a:r>
              <a:rPr lang="en-US" dirty="0"/>
              <a:t>Lorenz Curve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9279" y="824249"/>
            <a:ext cx="12192000" cy="6033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9511" y="2758988"/>
            <a:ext cx="1366721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Most equity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(Geometric)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80169" y="3405319"/>
            <a:ext cx="257578" cy="4765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47796" y="4443212"/>
            <a:ext cx="164420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Least equity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(Original)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721662" y="4104179"/>
            <a:ext cx="321971" cy="2318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38648" y="1854558"/>
            <a:ext cx="666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Ranking of equity and global social welfare from most to least equity: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Geometric mean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Original with floor and ceiling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Original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Alternative Approaches and Formulae Not Adopted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475075" cy="1325563"/>
          </a:xfrm>
        </p:spPr>
        <p:txBody>
          <a:bodyPr/>
          <a:lstStyle/>
          <a:p>
            <a:r>
              <a:rPr lang="en-US" dirty="0"/>
              <a:t>Other Suggested Options by Finance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Committee suggested several options for the allocation formula (essentially for the numerator). </a:t>
            </a:r>
            <a:endParaRPr lang="en-US" dirty="0"/>
          </a:p>
          <a:p>
            <a:r>
              <a:rPr lang="en-US" dirty="0"/>
              <a:t>Each of these has been reviewed. </a:t>
            </a:r>
            <a:endParaRPr lang="en-US" dirty="0"/>
          </a:p>
          <a:p>
            <a:r>
              <a:rPr lang="en-US" dirty="0"/>
              <a:t>For the reasons set out below, these approaches would make no meaningful difference to the allocation formula.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 Ante </a:t>
            </a:r>
            <a:r>
              <a:rPr lang="en-US" dirty="0"/>
              <a:t>Equity by Developing Two New Allocation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Ex ante</a:t>
            </a:r>
            <a:r>
              <a:rPr lang="en-US" sz="3200" dirty="0"/>
              <a:t> (prior to the allocation to each State Party) to achieve a more equitable allocation based upon principle.</a:t>
            </a:r>
            <a:endParaRPr lang="en-US" sz="3200" dirty="0"/>
          </a:p>
          <a:p>
            <a:r>
              <a:rPr lang="en-US" sz="3200" dirty="0"/>
              <a:t>Creates total of three allocation formulae:</a:t>
            </a:r>
            <a:endParaRPr lang="en-US" sz="3200" dirty="0"/>
          </a:p>
          <a:p>
            <a:pPr lvl="1"/>
            <a:r>
              <a:rPr lang="en-US" sz="2800" dirty="0"/>
              <a:t>Original allocation formula from 2019</a:t>
            </a:r>
            <a:endParaRPr lang="en-US" sz="2800" dirty="0"/>
          </a:p>
          <a:p>
            <a:pPr lvl="1"/>
            <a:r>
              <a:rPr lang="en-US" sz="2800" dirty="0"/>
              <a:t>Plus two new allocation formulae that are in themselves fair and equitable.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ele attr="{6E1181C7-572B-254D-89DE-3D14BA358B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Equal Weights for Population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States Party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l="-2292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0C1B42B8-5433-1849-959A-3D23D957D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formula reduces to the same formula as the State as the basic unit: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Because multiplying each States Party’s social distribution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same constant number cancels out in both the numerator and denominator of the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/>
                  <a:t>    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5" t="-2632" b="-6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163651" y="4662152"/>
            <a:ext cx="334850" cy="412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98501" y="5316526"/>
            <a:ext cx="334850" cy="412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Population Density for each State Party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D8147503-D6C9-8D41-8C81-99FD1E375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Add population density of each States Party’s population,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the original formula: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impact upon the size and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expected to be closely aligned to the results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due to the strength of the population share of all ISA States Parties,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high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965" t="-3509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Donut 3"/>
          <p:cNvSpPr/>
          <p:nvPr/>
        </p:nvSpPr>
        <p:spPr>
          <a:xfrm>
            <a:off x="3593202" y="2666218"/>
            <a:ext cx="656823" cy="656823"/>
          </a:xfrm>
          <a:prstGeom prst="donut">
            <a:avLst>
              <a:gd name="adj" fmla="val 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921613" y="3335920"/>
            <a:ext cx="656823" cy="656823"/>
          </a:xfrm>
          <a:prstGeom prst="donut">
            <a:avLst>
              <a:gd name="adj" fmla="val 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Additional Criteria…(1)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7012A218-6000-6B48-9D95-393D8C196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Additional variable for all criteria,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to formula, here original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aggregate of all individual criteria (see next slide, but not reviewed in this presentation).</a:t>
                </a:r>
              </a:p>
              <a:p>
                <a:r>
                  <a:rPr lang="en-US" dirty="0"/>
                  <a:t>Can also be used to allocate funds between different uses by Priority Principle </a:t>
                </a:r>
              </a:p>
              <a:p>
                <a:pPr lvl="1"/>
                <a:r>
                  <a:rPr lang="en-US" dirty="0"/>
                  <a:t>Rather than among different States Parties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844" t="-2924" r="-241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Donut 3"/>
          <p:cNvSpPr/>
          <p:nvPr/>
        </p:nvSpPr>
        <p:spPr>
          <a:xfrm>
            <a:off x="5971504" y="2649973"/>
            <a:ext cx="656823" cy="656823"/>
          </a:xfrm>
          <a:prstGeom prst="donut">
            <a:avLst>
              <a:gd name="adj" fmla="val 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6151809" y="3206839"/>
            <a:ext cx="656823" cy="656823"/>
          </a:xfrm>
          <a:prstGeom prst="donut">
            <a:avLst>
              <a:gd name="adj" fmla="val 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Additional Criteria…(2)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56F39269-BC62-824B-809E-58602A0B5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Aggregate index of the individual criteria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for States Party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=1,2,….,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denotes the number of States Parties,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=1,2,….,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individual criteria,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denotes the number of criteria,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denotes the weight given to individual criteria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In addition to methods to obtain the stated preference weights for each individual criterion, different index number formula can be considered, where the above is the geometric mean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0&lt;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&lt;1,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becomes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root.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844" t="-3509" r="-132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Party as the Unit rather than the Individual Person…(1)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A2C6D73-FE84-814F-B335-40088A5EF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Aristotle’s Equity Principle still applies, where each States Party has an equal claim. </a:t>
                </a:r>
              </a:p>
              <a:p>
                <a:pPr lvl="1"/>
                <a:r>
                  <a:rPr lang="en-US" dirty="0"/>
                  <a:t>Also creates equal division (another definition of equity).</a:t>
                </a:r>
              </a:p>
              <a:p>
                <a:r>
                  <a:rPr lang="en-US" dirty="0"/>
                  <a:t>Each State Party’s population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replaced by the integer 1.</a:t>
                </a:r>
              </a:p>
              <a:p>
                <a:r>
                  <a:rPr lang="en-US" dirty="0"/>
                  <a:t>The original allocation formula becomes: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𝐺𝑁𝐼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𝐺𝑁𝐼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⌈"/>
                                      <m:endChr m:val="⌉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𝐺𝑁𝐼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𝐺𝑁𝐼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965" t="-3509" r="-1689" b="-1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Party the Unit rather than the Individual Person…(2)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A2C6D73-FE84-814F-B335-40088A5EF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is no geometric mean formula for the State Party as the basis for the Common Heritage of Mankind, since there is only a single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𝐺𝑁𝐼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𝐺𝑁𝐼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Additional Allocations: Indivisible </a:t>
            </a:r>
            <a:br>
              <a:rPr lang="en-US" dirty="0"/>
            </a:br>
            <a:r>
              <a:rPr lang="en-US" dirty="0"/>
              <a:t>Goods and the Priority Principle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Allocation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Principles of fairness and equity can be applied to other ISA distribution questions.</a:t>
            </a:r>
            <a:endParaRPr lang="en-US" sz="3200" dirty="0"/>
          </a:p>
          <a:p>
            <a:pPr lvl="1"/>
            <a:r>
              <a:rPr lang="en-US" sz="3200" dirty="0"/>
              <a:t>Example: Alternative uses of DSM royalties besides direct distribution to States Parties.</a:t>
            </a:r>
            <a:endParaRPr lang="en-US" sz="3200" dirty="0"/>
          </a:p>
          <a:p>
            <a:pPr lvl="1"/>
            <a:r>
              <a:rPr lang="en-US" sz="3200" dirty="0"/>
              <a:t>Allocating funds among competing uses is equitably dividing among indivisible, multiple, and heterogenous claims or uses.</a:t>
            </a:r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Fair and Equitable Process and Outcomes…(1)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Create fair and equitable process and outcomes that are transparent, systematic, and focal point for an organized discussion.</a:t>
            </a:r>
            <a:endParaRPr lang="en-US" sz="3200" dirty="0"/>
          </a:p>
          <a:p>
            <a:r>
              <a:rPr lang="en-US" sz="3200" dirty="0"/>
              <a:t>Equity and fairness then coordinate the expectations of States Parties to establish a plausible basis for agreement.</a:t>
            </a:r>
            <a:endParaRPr lang="en-US" sz="3200" dirty="0"/>
          </a:p>
          <a:p>
            <a:r>
              <a:rPr lang="en-US" sz="3200" dirty="0"/>
              <a:t>Equity principles are the instruments that States Parties use to resolve the distributive bargains.</a:t>
            </a:r>
            <a:endParaRPr lang="en-US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Fair and Equitable Process and Outcomes…(2)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Fairness reduces to a procedural question of how to strike an equitable balance between diverse points of view.</a:t>
            </a:r>
            <a:endParaRPr lang="en-US" sz="3200" dirty="0"/>
          </a:p>
          <a:p>
            <a:pPr lvl="1"/>
            <a:r>
              <a:rPr lang="en-US" sz="3200" dirty="0"/>
              <a:t>How to design a process that fairly aggregates individual opinions into a collective decision?</a:t>
            </a:r>
            <a:endParaRPr lang="en-US" sz="3200" dirty="0"/>
          </a:p>
          <a:p>
            <a:pPr lvl="1"/>
            <a:r>
              <a:rPr lang="en-US" sz="3200" dirty="0"/>
              <a:t>Equitable ways exist to aggregate individual opinions into a consensus.</a:t>
            </a:r>
            <a:endParaRPr lang="en-US" sz="3200" dirty="0"/>
          </a:p>
          <a:p>
            <a:pPr lvl="1"/>
            <a:r>
              <a:rPr lang="en-US" sz="3200" dirty="0"/>
              <a:t>Gives weights to individual criteria to provide an aggregate ranking (see slide 43).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 Post </a:t>
            </a:r>
            <a:r>
              <a:rPr lang="en-US" dirty="0"/>
              <a:t>Evaluate Equity &amp; Global Social Welfare from 3 Allocation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861"/>
            <a:ext cx="10515600" cy="4142101"/>
          </a:xfrm>
        </p:spPr>
        <p:txBody>
          <a:bodyPr/>
          <a:lstStyle/>
          <a:p>
            <a:r>
              <a:rPr lang="en-US" sz="3200" dirty="0"/>
              <a:t>Evaluate</a:t>
            </a:r>
            <a:r>
              <a:rPr lang="en-US" sz="3200" i="1" dirty="0"/>
              <a:t> ex post</a:t>
            </a:r>
            <a:r>
              <a:rPr lang="en-US" sz="3200" dirty="0"/>
              <a:t> (after the allocation to each State Party) the equity and impact upon global social welfare from the allocated share to each State Party from the three alternative allocation formulae.</a:t>
            </a:r>
            <a:endParaRPr lang="en-US" sz="3200" dirty="0"/>
          </a:p>
          <a:p>
            <a:r>
              <a:rPr lang="en-US" sz="3200" dirty="0"/>
              <a:t>Use standard measures of relative inequality and impacts upon global social welfare.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 Principle rather than Aristotle’s Proportionality Principle as basis for equity and fairness.</a:t>
            </a:r>
            <a:endParaRPr lang="en-US" dirty="0"/>
          </a:p>
          <a:p>
            <a:r>
              <a:rPr lang="en-US" dirty="0"/>
              <a:t>Priority Principle requires that allocations are made based on a predetermined ranking of claimants (here uses of the funds).</a:t>
            </a:r>
            <a:endParaRPr lang="en-US" dirty="0"/>
          </a:p>
          <a:p>
            <a:r>
              <a:rPr lang="en-US" dirty="0"/>
              <a:t>Establish priority among competing uses based upon mixture of criteria.</a:t>
            </a:r>
            <a:endParaRPr lang="en-US" dirty="0"/>
          </a:p>
          <a:p>
            <a:r>
              <a:rPr lang="en-US" dirty="0"/>
              <a:t>Weight each individual criteria to give a total score that then ranks alternatives (see slide 43).</a:t>
            </a:r>
            <a:endParaRPr lang="en-US" dirty="0"/>
          </a:p>
          <a:p>
            <a:r>
              <a:rPr lang="en-US" dirty="0"/>
              <a:t>Approach widely used to allocate organ transplants (e.g. kidneys)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Conclusions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Procedure and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All allocations are fair in both procedure and outcome.</a:t>
            </a:r>
            <a:endParaRPr lang="en-US" sz="3200" dirty="0"/>
          </a:p>
          <a:p>
            <a:r>
              <a:rPr lang="en-US" sz="3200" dirty="0"/>
              <a:t>Due to ISA as a voluntary organization with one State one vote and consensus decision-making.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Two new formulae evaluated in response to Finance Committee review.</a:t>
            </a:r>
            <a:endParaRPr lang="en-US" sz="3200" dirty="0"/>
          </a:p>
          <a:p>
            <a:r>
              <a:rPr lang="en-US" sz="3200" dirty="0"/>
              <a:t>Total of 3 formulae:</a:t>
            </a:r>
            <a:endParaRPr lang="en-US" sz="3200" dirty="0"/>
          </a:p>
          <a:p>
            <a:pPr lvl="1"/>
            <a:r>
              <a:rPr lang="en-US" sz="3200" dirty="0"/>
              <a:t>Original</a:t>
            </a:r>
            <a:endParaRPr lang="en-US" sz="3200" dirty="0"/>
          </a:p>
          <a:p>
            <a:pPr lvl="1"/>
            <a:r>
              <a:rPr lang="en-US" sz="3200" dirty="0"/>
              <a:t>Original with floor and ceiling</a:t>
            </a:r>
            <a:endParaRPr lang="en-US" sz="3200" dirty="0"/>
          </a:p>
          <a:p>
            <a:pPr lvl="1"/>
            <a:r>
              <a:rPr lang="en-US" sz="3200" dirty="0"/>
              <a:t>Geometric mean </a:t>
            </a:r>
            <a:endParaRPr lang="en-US" sz="320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through Aristotle’s Equity Principle &amp; Progressivity in Income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formulae based upon Aristotle’s equity (proportionality) principle </a:t>
            </a:r>
            <a:endParaRPr lang="en-US" dirty="0"/>
          </a:p>
          <a:p>
            <a:r>
              <a:rPr lang="en-US" dirty="0"/>
              <a:t>Made progressive in income distribution by social distribution weight</a:t>
            </a:r>
            <a:endParaRPr lang="en-US" dirty="0"/>
          </a:p>
          <a:p>
            <a:r>
              <a:rPr lang="en-US" i="1" dirty="0"/>
              <a:t>Ex ante </a:t>
            </a:r>
            <a:r>
              <a:rPr lang="en-US" dirty="0"/>
              <a:t>equity through formula with Aristotle’s equity principle &amp; social distribution weight</a:t>
            </a:r>
            <a:endParaRPr lang="en-US" dirty="0"/>
          </a:p>
          <a:p>
            <a:r>
              <a:rPr lang="en-US" i="1" dirty="0"/>
              <a:t>Ex post </a:t>
            </a:r>
            <a:r>
              <a:rPr lang="en-US" dirty="0"/>
              <a:t>equity and global social welfare evaluated by standard measures of relative inequality</a:t>
            </a:r>
            <a:endParaRPr lang="en-US" dirty="0"/>
          </a:p>
          <a:p>
            <a:pPr lvl="1"/>
            <a:r>
              <a:rPr lang="en-US" dirty="0"/>
              <a:t>Extends equity analysis to evaluation of global social welfare</a:t>
            </a:r>
            <a:endParaRPr lang="en-US" dirty="0"/>
          </a:p>
          <a:p>
            <a:pPr lvl="1"/>
            <a:r>
              <a:rPr lang="en-US" dirty="0"/>
              <a:t>Evaluate allocation formulae through both equity and global social welfare</a:t>
            </a:r>
            <a:endParaRPr lang="en-US" dirty="0"/>
          </a:p>
          <a:p>
            <a:r>
              <a:rPr lang="en-US" dirty="0"/>
              <a:t>Rankings of equity and global social welfare always same.</a:t>
            </a:r>
            <a:endParaRPr lang="en-US" dirty="0"/>
          </a:p>
          <a:p>
            <a:pPr lvl="1"/>
            <a:r>
              <a:rPr lang="en-US" dirty="0"/>
              <a:t>E.g. highest equity has highest global social welfare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365125"/>
            <a:ext cx="1147507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Equity and Global Social Welfare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36411352-6979-B44D-B043-306E1023C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1142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Ranking of equity and global social welfare from highest to lowest:</a:t>
                </a:r>
              </a:p>
              <a:p>
                <a:pPr marL="233363" indent="0">
                  <a:buNone/>
                </a:pPr>
                <a:r>
                  <a:rPr lang="en-US" sz="3600" dirty="0"/>
                  <a:t>1. Geometric mean</a:t>
                </a:r>
              </a:p>
              <a:p>
                <a:pPr marL="233363" indent="0">
                  <a:buNone/>
                </a:pPr>
                <a:r>
                  <a:rPr lang="en-US" sz="3600" dirty="0"/>
                  <a:t>2. Original with floor and ceiling</a:t>
                </a:r>
              </a:p>
              <a:p>
                <a:pPr marL="233363" indent="0">
                  <a:buNone/>
                </a:pPr>
                <a:r>
                  <a:rPr lang="en-US" sz="3600" dirty="0"/>
                  <a:t>3. Original</a:t>
                </a:r>
              </a:p>
              <a:p>
                <a:r>
                  <a:rPr lang="en-US" sz="3600" dirty="0"/>
                  <a:t>Same equity rankings hold for all States Parties and for States Parties with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𝐺𝑁𝐼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𝐺𝑁𝐼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𝑆𝑡𝑎𝑡𝑒𝑠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𝑃𝑎𝑟𝑡𝑖𝑒𝑠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11422"/>
              </a:xfrm>
              <a:blipFill rotWithShape="1">
                <a:blip r:embed="rId1"/>
                <a:stretch>
                  <a:fillRect l="-1623" t="-3038" r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72990" y="2550747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2991" y="3934026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14737" y="3168203"/>
            <a:ext cx="4342" cy="765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Skewness and Compactness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Ranking of skewness and compactness from lowest to highest</a:t>
            </a:r>
            <a:endParaRPr lang="en-US" sz="3200" dirty="0"/>
          </a:p>
          <a:p>
            <a:pPr marL="233680" indent="0">
              <a:buNone/>
            </a:pPr>
            <a:r>
              <a:rPr lang="en-US" sz="3200" dirty="0"/>
              <a:t>1. Geometric</a:t>
            </a:r>
            <a:endParaRPr lang="en-US" sz="3200" dirty="0"/>
          </a:p>
          <a:p>
            <a:pPr marL="233680" indent="0">
              <a:buNone/>
            </a:pPr>
            <a:r>
              <a:rPr lang="en-US" sz="3200" dirty="0"/>
              <a:t>2. Original with floor and ceiling</a:t>
            </a:r>
            <a:endParaRPr lang="en-US" sz="3200" dirty="0"/>
          </a:p>
          <a:p>
            <a:pPr marL="233680" indent="0">
              <a:buNone/>
            </a:pPr>
            <a:r>
              <a:rPr lang="en-US" sz="3200" dirty="0"/>
              <a:t>3. Original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34354" y="4001294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4354" y="2651850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93796" y="3175070"/>
            <a:ext cx="0" cy="940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and Maximum Share Size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537076C6-51D1-0B4C-8E5B-20A66EAB4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Ranking of minimum share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from highest to lowest:</a:t>
                </a:r>
              </a:p>
              <a:p>
                <a:pPr marL="233363" indent="0">
                  <a:buNone/>
                </a:pPr>
                <a:r>
                  <a:rPr lang="en-US" sz="3200" dirty="0"/>
                  <a:t>1. Geometric</a:t>
                </a:r>
              </a:p>
              <a:p>
                <a:pPr marL="233363" indent="0">
                  <a:buNone/>
                </a:pPr>
                <a:r>
                  <a:rPr lang="en-US" sz="3200" dirty="0"/>
                  <a:t>2. Original with floor and ceiling</a:t>
                </a:r>
              </a:p>
              <a:p>
                <a:pPr marL="233363" indent="0">
                  <a:buNone/>
                </a:pPr>
                <a:r>
                  <a:rPr lang="en-US" sz="3200" dirty="0"/>
                  <a:t>3. Original</a:t>
                </a:r>
              </a:p>
              <a:p>
                <a:r>
                  <a:rPr lang="en-US" sz="3200" dirty="0"/>
                  <a:t>Ranking of maximum share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𝑚𝑎𝑥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from lowest to highest:</a:t>
                </a:r>
              </a:p>
              <a:p>
                <a:pPr marL="233363" indent="0">
                  <a:buNone/>
                </a:pPr>
                <a:r>
                  <a:rPr lang="en-US" sz="3200" dirty="0"/>
                  <a:t>1. Geometric</a:t>
                </a:r>
              </a:p>
              <a:p>
                <a:pPr marL="233363" indent="0">
                  <a:buNone/>
                </a:pPr>
                <a:r>
                  <a:rPr lang="en-US" sz="3200" dirty="0"/>
                  <a:t>2. Original with floor and ceiling</a:t>
                </a:r>
              </a:p>
              <a:p>
                <a:pPr marL="233363" indent="0">
                  <a:buNone/>
                </a:pPr>
                <a:r>
                  <a:rPr lang="en-US" sz="3200" dirty="0"/>
                  <a:t>3. Original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217" t="-28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51019" y="4274588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444" y="5473522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61746" y="4797808"/>
            <a:ext cx="0" cy="546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51019" y="3339369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9140" y="2204218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517932" y="2792444"/>
            <a:ext cx="0" cy="546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Penultimate Conclusion for Allocating Royalties Among States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criteria and methods of evaluating the three alternative allocation formulae for equity and global social welfare yield the same ranking from most preferred to least preferred:</a:t>
            </a:r>
            <a:endParaRPr lang="en-US" dirty="0"/>
          </a:p>
          <a:p>
            <a:pPr marL="233680" indent="0">
              <a:buNone/>
            </a:pPr>
            <a:r>
              <a:rPr lang="en-US" dirty="0"/>
              <a:t>1. Geometric mean</a:t>
            </a:r>
            <a:endParaRPr lang="en-US" dirty="0"/>
          </a:p>
          <a:p>
            <a:pPr marL="233680" indent="0">
              <a:buNone/>
            </a:pPr>
            <a:r>
              <a:rPr lang="en-US" dirty="0"/>
              <a:t>2. Original with floor and ceiling</a:t>
            </a:r>
            <a:endParaRPr lang="en-US" dirty="0"/>
          </a:p>
          <a:p>
            <a:pPr marL="233680" indent="0">
              <a:buNone/>
            </a:pPr>
            <a:r>
              <a:rPr lang="en-US" dirty="0"/>
              <a:t>3. Original</a:t>
            </a:r>
            <a:endParaRPr lang="en-US" dirty="0"/>
          </a:p>
          <a:p>
            <a:r>
              <a:rPr lang="en-US" dirty="0"/>
              <a:t>Geometric mean also has the best theoretical properties of an index and has precedent by its use in the UN Human Development Index.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82839" y="2986700"/>
            <a:ext cx="239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Most Preferred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2839" y="4020110"/>
            <a:ext cx="239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Least Preferred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59436" y="3419767"/>
            <a:ext cx="0" cy="600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Allocation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Fairness reduces to a procedural question of how to strike an equitable balance between diverse points of view.</a:t>
            </a:r>
            <a:endParaRPr lang="en-US" sz="3600" dirty="0"/>
          </a:p>
          <a:p>
            <a:r>
              <a:rPr lang="en-US" sz="3600" dirty="0"/>
              <a:t>Priority Principle as equity concept can be used.</a:t>
            </a:r>
            <a:endParaRPr lang="en-US" sz="3600" dirty="0"/>
          </a:p>
          <a:p>
            <a:pPr lvl="1"/>
            <a:r>
              <a:rPr lang="en-US" sz="3200" dirty="0"/>
              <a:t>Others are </a:t>
            </a:r>
            <a:r>
              <a:rPr lang="en-US" sz="3200"/>
              <a:t>also possible.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sz="3200" dirty="0"/>
              <a:t>1. Fairness</a:t>
            </a:r>
            <a:endParaRPr lang="en-US" sz="3200" dirty="0"/>
          </a:p>
          <a:p>
            <a:pPr marL="457200" indent="-457200">
              <a:buNone/>
            </a:pPr>
            <a:r>
              <a:rPr lang="en-US" sz="3200" dirty="0"/>
              <a:t>2. Three Allocation Formulae</a:t>
            </a:r>
            <a:endParaRPr lang="en-US" sz="3200" dirty="0"/>
          </a:p>
          <a:p>
            <a:pPr marL="457200" indent="-457200">
              <a:buNone/>
            </a:pPr>
            <a:r>
              <a:rPr lang="en-US" sz="3200" dirty="0"/>
              <a:t>3. Empirical Results: All States Parties</a:t>
            </a:r>
            <a:endParaRPr lang="en-US" sz="3200" dirty="0"/>
          </a:p>
          <a:p>
            <a:pPr marL="457200" indent="-457200">
              <a:buNone/>
            </a:pPr>
            <a:r>
              <a:rPr lang="en-US" sz="3200" dirty="0"/>
              <a:t>4. Empirical Results: States Parties with Per Capita GNIs Less Than Mean Per Capita GNI for All ISA States Parties</a:t>
            </a:r>
            <a:endParaRPr lang="en-US" sz="3200" dirty="0"/>
          </a:p>
          <a:p>
            <a:pPr marL="457200" indent="-457200">
              <a:buNone/>
            </a:pPr>
            <a:r>
              <a:rPr lang="en-US" sz="3200" dirty="0"/>
              <a:t>5. Alternative Approaches and Formulae Not Adopted</a:t>
            </a:r>
            <a:endParaRPr lang="en-US" sz="3200" dirty="0"/>
          </a:p>
          <a:p>
            <a:pPr marL="457200" indent="-457200">
              <a:buNone/>
            </a:pPr>
            <a:r>
              <a:rPr lang="en-US" sz="3200" dirty="0"/>
              <a:t>6. Additional Allocations: Indivisible Goods and Priority Principle</a:t>
            </a:r>
            <a:endParaRPr lang="en-US" sz="3200" dirty="0"/>
          </a:p>
          <a:p>
            <a:pPr marL="457200" indent="-457200">
              <a:buNone/>
            </a:pPr>
            <a:r>
              <a:rPr lang="en-US" sz="3200" dirty="0"/>
              <a:t>7. Conclusions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Thanks!..................Questions?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199" y="1223493"/>
            <a:ext cx="5528663" cy="551215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956" y="1223493"/>
            <a:ext cx="4792273" cy="5512158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Empirical Results: ISA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993" y="185507"/>
            <a:ext cx="9144000" cy="1655762"/>
          </a:xfrm>
        </p:spPr>
        <p:txBody>
          <a:bodyPr/>
          <a:lstStyle/>
          <a:p>
            <a:r>
              <a:rPr lang="en-US" dirty="0"/>
              <a:t>Supplementary slides – not </a:t>
            </a:r>
            <a:r>
              <a:rPr lang="en-US"/>
              <a:t>for presentation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and Social Welfare of Distribution to ISA Regions…(1)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93D1495-FFDC-8348-B765-4CBBE6211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Depends upon heterogeneity of each region’s States Parties by:</a:t>
                </a:r>
              </a:p>
              <a:p>
                <a:r>
                  <a:rPr lang="en-US" dirty="0"/>
                  <a:t>1. population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</a:p>
              <a:p>
                <a:r>
                  <a:rPr lang="en-US" dirty="0"/>
                  <a:t>2. lesser extent magnitude of each States Party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social distribution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𝐺𝑁𝐼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and Social Welfare of Distribution to ISA Regions…(2)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93D1495-FFDC-8348-B765-4CBBE6211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Ranking from the most to least equity and global social welfare in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r>
                  <a:rPr lang="en-US" dirty="0"/>
                  <a:t>1. Eastern European Group</a:t>
                </a:r>
              </a:p>
              <a:p>
                <a:r>
                  <a:rPr lang="en-US" dirty="0"/>
                  <a:t>2. Western European and Other Groups </a:t>
                </a:r>
              </a:p>
              <a:p>
                <a:r>
                  <a:rPr lang="en-US" dirty="0"/>
                  <a:t>3. Africa</a:t>
                </a:r>
              </a:p>
              <a:p>
                <a:r>
                  <a:rPr lang="en-US" dirty="0"/>
                  <a:t>4. Latin American and Caribbean States Parties</a:t>
                </a:r>
              </a:p>
              <a:p>
                <a:r>
                  <a:rPr lang="en-US" dirty="0"/>
                  <a:t>5. Asia Pacific Group</a:t>
                </a:r>
              </a:p>
              <a:p>
                <a:r>
                  <a:rPr lang="en-US" dirty="0"/>
                  <a:t>(Relative equity determined by Atkinson and Generalized Entropy Indices.)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585461" y="2408261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7993" y="5094570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353800" y="3079297"/>
            <a:ext cx="0" cy="2015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Ranking of Equity and Global Social Welfare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ele attr="{6C8A0537-D5F5-FA40-AFEE-C176FD4B0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Ranking from the most to least equity and global social welfare in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1. Eastern European Group</a:t>
                </a:r>
              </a:p>
              <a:p>
                <a:r>
                  <a:rPr lang="en-US" dirty="0"/>
                  <a:t>2. Western European and Other Groups </a:t>
                </a:r>
              </a:p>
              <a:p>
                <a:r>
                  <a:rPr lang="en-US" dirty="0"/>
                  <a:t>3. Africa</a:t>
                </a:r>
              </a:p>
              <a:p>
                <a:r>
                  <a:rPr lang="en-US" dirty="0"/>
                  <a:t>4. Latin American and Caribbean Group</a:t>
                </a:r>
              </a:p>
              <a:p>
                <a:r>
                  <a:rPr lang="en-US" dirty="0"/>
                  <a:t>5. Asia Pacific Group</a:t>
                </a:r>
              </a:p>
              <a:p>
                <a:r>
                  <a:rPr lang="en-US" dirty="0"/>
                  <a:t>Same rankings as for all States Parties.</a:t>
                </a:r>
              </a:p>
              <a:p>
                <a:r>
                  <a:rPr lang="en-US" dirty="0"/>
                  <a:t>Measured by Atkinson and Generalized Entropy Indices.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1353800" y="3079297"/>
            <a:ext cx="0" cy="2015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85461" y="2408261"/>
            <a:ext cx="128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Highest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7993" y="5094570"/>
            <a:ext cx="121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Fairness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Fairness?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Fair division is the problem of dividing a good(s) among two or more parties in a way that satisfies a suitable fairness criterion.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Principle of Fair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central tenet of fair division is that such a division should be:</a:t>
            </a:r>
            <a:endParaRPr lang="en-US" sz="3200" dirty="0"/>
          </a:p>
          <a:p>
            <a:pPr lvl="1"/>
            <a:r>
              <a:rPr lang="en-US" sz="2800" dirty="0"/>
              <a:t>performed by and according to the valuations of the claimants themselves, </a:t>
            </a:r>
            <a:endParaRPr lang="en-US" sz="2800" dirty="0"/>
          </a:p>
          <a:p>
            <a:pPr lvl="1"/>
            <a:r>
              <a:rPr lang="en-US" sz="2800" dirty="0"/>
              <a:t>maybe using a mediator but not an arbiter, </a:t>
            </a:r>
            <a:endParaRPr lang="en-US" sz="2800" dirty="0"/>
          </a:p>
          <a:p>
            <a:pPr lvl="2"/>
            <a:r>
              <a:rPr lang="en-US" sz="2400" dirty="0"/>
              <a:t>rather than a third party such as an institution or policy maker, </a:t>
            </a:r>
            <a:endParaRPr lang="en-US" sz="2400" dirty="0"/>
          </a:p>
          <a:p>
            <a:pPr lvl="2"/>
            <a:r>
              <a:rPr lang="en-US" sz="2400" dirty="0"/>
              <a:t>since only the claimants really know how they value the goods. </a:t>
            </a:r>
            <a:endParaRPr lang="en-US" sz="2400" dirty="0"/>
          </a:p>
          <a:p>
            <a:r>
              <a:rPr lang="en-US" sz="3200" dirty="0"/>
              <a:t>From a procedural point of view, the decision must be unanimous. 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9967</Words>
  <Application>WPS Presentation</Application>
  <PresentationFormat>Widescreen</PresentationFormat>
  <Paragraphs>391</Paragraphs>
  <Slides>64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Tahoma</vt:lpstr>
      <vt:lpstr>TeX Gyre Adventor</vt:lpstr>
      <vt:lpstr>Segoe Print</vt:lpstr>
      <vt:lpstr>Office Theme</vt:lpstr>
      <vt:lpstr>FAIR AND EQUITABLE SHARING OF FINANCIAL AND OTHER ECONOMIC BENEFITS FROM DEEP-SEABED MINING</vt:lpstr>
      <vt:lpstr>Purpose</vt:lpstr>
      <vt:lpstr>Update July 2019 Report</vt:lpstr>
      <vt:lpstr>Ex Ante Equity by Developing Two New Allocation Formula</vt:lpstr>
      <vt:lpstr>Ex Post Evaluate Equity &amp; Global Social Welfare from 3 Allocation Formulae</vt:lpstr>
      <vt:lpstr>Organization</vt:lpstr>
      <vt:lpstr>1. Fairness</vt:lpstr>
      <vt:lpstr>What is Fairness?</vt:lpstr>
      <vt:lpstr>Central Principle of Fair Division</vt:lpstr>
      <vt:lpstr>Fairness in this Analysis</vt:lpstr>
      <vt:lpstr>2. Three Allocation Formulae</vt:lpstr>
      <vt:lpstr>Ex Ante Equity: 3 Allocation Formulae</vt:lpstr>
      <vt:lpstr>Aristotle’s Equity (Proportionality) Principle</vt:lpstr>
      <vt:lpstr>Progressivity </vt:lpstr>
      <vt:lpstr>Factors to Vary in Formulae</vt:lpstr>
      <vt:lpstr>3 Alternative Formulae</vt:lpstr>
      <vt:lpstr>Original Formula for Each States Party’s Share</vt:lpstr>
      <vt:lpstr>PowerPoint 演示文稿</vt:lpstr>
      <vt:lpstr> </vt:lpstr>
      <vt:lpstr>Original Formula with Floor and Ceiling</vt:lpstr>
      <vt:lpstr>Geometric Mean Formula</vt:lpstr>
      <vt:lpstr>Ex Post Evaluation of Equity of the Allocation Shares from Each Formula</vt:lpstr>
      <vt:lpstr>3. Empirical Results: All States Parties</vt:lpstr>
      <vt:lpstr>Relative Rankings of Equity-Inequality and Global Social Welfare</vt:lpstr>
      <vt:lpstr>Skewness and Compactness of Allocated Shares</vt:lpstr>
      <vt:lpstr> </vt:lpstr>
      <vt:lpstr> </vt:lpstr>
      <vt:lpstr> </vt:lpstr>
      <vt:lpstr> </vt:lpstr>
      <vt:lpstr>PowerPoint 演示文稿</vt:lpstr>
      <vt:lpstr>PowerPoint 演示文稿</vt:lpstr>
      <vt:lpstr> </vt:lpstr>
      <vt:lpstr>Which is More Important in Determining Share, Population Share or Social Distribution Weight?</vt:lpstr>
      <vt:lpstr>4. Empirical Results: States Parties with Per Capita GNIs Less Than Mean Per Capita GNI for All ISA States Parties</vt:lpstr>
      <vt:lpstr>PowerPoint 演示文稿</vt:lpstr>
      <vt:lpstr>Lorenz Curve</vt:lpstr>
      <vt:lpstr>PowerPoint 演示文稿</vt:lpstr>
      <vt:lpstr>5. Alternative Approaches and Formulae Not Adopted</vt:lpstr>
      <vt:lpstr>Other Suggested Options by Finance Committee</vt:lpstr>
      <vt:lpstr> </vt:lpstr>
      <vt:lpstr>2. Population Density for each State Party </vt:lpstr>
      <vt:lpstr>3. Additional Criteria…(1) </vt:lpstr>
      <vt:lpstr>3. Additional Criteria…(2)</vt:lpstr>
      <vt:lpstr>States Party as the Unit rather than the Individual Person…(1) </vt:lpstr>
      <vt:lpstr>State Party the Unit rather than the Individual Person…(2)</vt:lpstr>
      <vt:lpstr>6. Additional Allocations: Indivisible  Goods and the Priority Principle</vt:lpstr>
      <vt:lpstr>Additional Allocation Issues</vt:lpstr>
      <vt:lpstr>Create Fair and Equitable Process and Outcomes…(1)</vt:lpstr>
      <vt:lpstr>Create Fair and Equitable Process and Outcomes…(2)</vt:lpstr>
      <vt:lpstr>Priority Principle</vt:lpstr>
      <vt:lpstr>7. Conclusions</vt:lpstr>
      <vt:lpstr>Fair Procedure and Outcome</vt:lpstr>
      <vt:lpstr>Three Formulae</vt:lpstr>
      <vt:lpstr>Equity through Aristotle’s Equity Principle &amp; Progressivity in Income Distribution</vt:lpstr>
      <vt:lpstr>Equity and Global Social Welfare</vt:lpstr>
      <vt:lpstr>Skewness and Compactness</vt:lpstr>
      <vt:lpstr>Minimum and Maximum Share Size</vt:lpstr>
      <vt:lpstr>Penultimate Conclusion for Allocating Royalties Among States Parties</vt:lpstr>
      <vt:lpstr>Additional Allocation Issues</vt:lpstr>
      <vt:lpstr>Thanks!..................Questions?</vt:lpstr>
      <vt:lpstr>4. Empirical Results: ISA Regions</vt:lpstr>
      <vt:lpstr>Equity and Social Welfare of Distribution to ISA Regions…(1)</vt:lpstr>
      <vt:lpstr>Equity and Social Welfare of Distribution to ISA Regions…(2)</vt:lpstr>
      <vt:lpstr>Regional Ranking of Equity and Global Social Welfare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SHARING OF FINANCIAL AND OTHER ECONOMIC BENEFITS FROM DEEP-SEABED MINING</dc:title>
  <dc:creator>Microsoft Office User</dc:creator>
  <cp:lastModifiedBy>BHAGVATI</cp:lastModifiedBy>
  <cp:revision>63</cp:revision>
  <dcterms:created xsi:type="dcterms:W3CDTF">2020-05-21T15:38:00Z</dcterms:created>
  <dcterms:modified xsi:type="dcterms:W3CDTF">2020-08-08T12:03:57Z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0x010100736312127EFDCF46B2E6BF16FA375DB6</vt:lpwstr>
  </property>
  <property fmtid="{D5CDD505-2E9C-101B-9397-08002B2CF9AE}" pid="3" name="KSOProductBuildVer">
    <vt:lpwstr>1033-11.2.0.9453</vt:lpwstr>
  </property>
</Properties>
</file>